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Nunito Semi Bold"/>
      <p:regular r:id="rId21"/>
    </p:embeddedFont>
    <p:embeddedFont>
      <p:font typeface="Nunito Semi Bold"/>
      <p:regular r:id="rId22"/>
    </p:embeddedFont>
    <p:embeddedFont>
      <p:font typeface="Nunito Semi Bold"/>
      <p:regular r:id="rId23"/>
    </p:embeddedFont>
    <p:embeddedFont>
      <p:font typeface="Nunito Semi Bold"/>
      <p:regular r:id="rId24"/>
    </p:embeddedFont>
    <p:embeddedFont>
      <p:font typeface="PT Sans"/>
      <p:regular r:id="rId25"/>
    </p:embeddedFont>
    <p:embeddedFont>
      <p:font typeface="PT Sans"/>
      <p:regular r:id="rId26"/>
    </p:embeddedFont>
    <p:embeddedFont>
      <p:font typeface="PT Sans"/>
      <p:regular r:id="rId27"/>
    </p:embeddedFont>
    <p:embeddedFont>
      <p:font typeface="PT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svg"/><Relationship Id="rId16" Type="http://schemas.openxmlformats.org/officeDocument/2006/relationships/slideLayout" Target="../slideLayouts/slideLayout4.xml"/><Relationship Id="rId1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72328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 Data Science, AI, ML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Impact of ADHD and Mental Health Symptoms on Academic Outcomes in South African University Students: An ML Approach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1648"/>
            <a:ext cx="76241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Deployment Workflow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4343" y="1984415"/>
            <a:ext cx="2965490" cy="29654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8942" y="5249108"/>
            <a:ext cx="36762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Save &amp; Load the Final Model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44647"/>
            <a:ext cx="4118848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After selecting the best model , we save it using 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pickle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reload it later for predictions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7044928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396" y="1984415"/>
            <a:ext cx="2965490" cy="29654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07048" y="52491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Integration 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5696783"/>
            <a:ext cx="4118848" cy="1430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Python backend (</a:t>
            </a:r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deploy.py</a:t>
            </a:r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) is created to handle model input/output using the </a:t>
            </a:r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Flask</a:t>
            </a:r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framework.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448" y="1984415"/>
            <a:ext cx="2965490" cy="29654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25100" y="52491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Interface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5744647"/>
            <a:ext cx="4118848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HTML file (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index.html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is built to take user input and display the prediction result on a web page.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902" y="299204"/>
            <a:ext cx="2484477" cy="23937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67557" y="4887873"/>
            <a:ext cx="60951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Deployment : Web APP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41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Insights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4691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974" y="300489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029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SVM Performed Best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524726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Achieved highest accuracy (92%) and is ideal for future use.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55776" y="294691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56027" y="300489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33611" y="3029188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Gender Differences Observed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33611" y="3876675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Countplot shows higher diagnosis rates vary by sex.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73828" y="294691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74079" y="300489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51663" y="3029188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Depression &amp; Anxiety Are Central Factors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51663" y="3876675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Heatmap shows they strongly influence other health indicators.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50449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37974" y="556248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5586770"/>
            <a:ext cx="42954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OLS Is Not Ideal for Classification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6082308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Despite explaining 64% of variance (R² = 0.64), its predictive performance was poor due to regression limitations.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012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Improvements 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2289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974" y="318087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205163"/>
            <a:ext cx="32615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 SVM for Deployment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700701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Reliable performance makes it suitable as the main predictive model.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55776" y="312289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56027" y="318087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33611" y="3205163"/>
            <a:ext cx="28763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 the Web App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33611" y="3700701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 UI and store inputs to offer insights beyond “healthy/ill”.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73828" y="312289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74079" y="318087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51663" y="3205163"/>
            <a:ext cx="31395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 More Data Features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51663" y="3700701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Include social and lifestyle variables to improve prediction quality.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32852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37974" y="538650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5410795"/>
            <a:ext cx="36385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on Broader Populations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5906333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 model on diverse student groups for better generalization.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959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Discover the dataset and mission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196697" y="4232196"/>
            <a:ext cx="710957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research uses machine learning to identify relationships between ADHD, mental health, and academic performance in South African university students. The goal is to predict if a student has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ADHD or related conditions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diagnosed or not.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962995"/>
            <a:ext cx="30480" cy="2070497"/>
          </a:xfrm>
          <a:prstGeom prst="rect">
            <a:avLst/>
          </a:prstGeom>
          <a:solidFill>
            <a:srgbClr val="F2B42D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83" y="548640"/>
            <a:ext cx="10221158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Pipeline: From Raw Data to Deployment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1490" y="1534120"/>
            <a:ext cx="1310164" cy="118955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6317" y="2137053"/>
            <a:ext cx="280511" cy="2805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61084" y="1733550"/>
            <a:ext cx="40801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 &amp; Understanding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861084" y="2205157"/>
            <a:ext cx="548211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 missing values, encode categories, engineer ADHD target</a:t>
            </a:r>
            <a:endParaRPr lang="en-US" sz="1550" dirty="0"/>
          </a:p>
        </p:txBody>
      </p:sp>
      <p:sp>
        <p:nvSpPr>
          <p:cNvPr id="7" name="Shape 3"/>
          <p:cNvSpPr/>
          <p:nvPr/>
        </p:nvSpPr>
        <p:spPr>
          <a:xfrm>
            <a:off x="4711422" y="2739033"/>
            <a:ext cx="9171027" cy="11430"/>
          </a:xfrm>
          <a:prstGeom prst="roundRect">
            <a:avLst>
              <a:gd name="adj" fmla="val 2617904"/>
            </a:avLst>
          </a:prstGeom>
          <a:solidFill>
            <a:srgbClr val="F2B42D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408" y="2773442"/>
            <a:ext cx="2620328" cy="1189553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6198" y="3227903"/>
            <a:ext cx="280511" cy="28051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16166" y="29728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Visualization &amp; EDA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516166" y="3444478"/>
            <a:ext cx="539829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score distributions, build correlations, spot risk clusters.</a:t>
            </a:r>
            <a:endParaRPr lang="en-US" sz="1550" dirty="0"/>
          </a:p>
        </p:txBody>
      </p:sp>
      <p:sp>
        <p:nvSpPr>
          <p:cNvPr id="12" name="Shape 6"/>
          <p:cNvSpPr/>
          <p:nvPr/>
        </p:nvSpPr>
        <p:spPr>
          <a:xfrm>
            <a:off x="5366504" y="3978354"/>
            <a:ext cx="8515945" cy="11430"/>
          </a:xfrm>
          <a:prstGeom prst="roundRect">
            <a:avLst>
              <a:gd name="adj" fmla="val 2617904"/>
            </a:avLst>
          </a:prstGeom>
          <a:solidFill>
            <a:srgbClr val="D7425E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327" y="4012763"/>
            <a:ext cx="3930491" cy="118955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6198" y="4467225"/>
            <a:ext cx="280511" cy="28051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1248" y="4212193"/>
            <a:ext cx="34851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Building &amp; Selection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171248" y="4683800"/>
            <a:ext cx="479167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Best model; tune hyper-parameters; pick best performer.</a:t>
            </a:r>
            <a:endParaRPr lang="en-US" sz="1550" dirty="0"/>
          </a:p>
        </p:txBody>
      </p:sp>
      <p:sp>
        <p:nvSpPr>
          <p:cNvPr id="17" name="Shape 9"/>
          <p:cNvSpPr/>
          <p:nvPr/>
        </p:nvSpPr>
        <p:spPr>
          <a:xfrm>
            <a:off x="6021586" y="5217676"/>
            <a:ext cx="7860863" cy="11430"/>
          </a:xfrm>
          <a:prstGeom prst="roundRect">
            <a:avLst>
              <a:gd name="adj" fmla="val 2617904"/>
            </a:avLst>
          </a:prstGeom>
          <a:solidFill>
            <a:srgbClr val="DD785E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245" y="5252085"/>
            <a:ext cx="5240655" cy="1189553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66317" y="5706547"/>
            <a:ext cx="280511" cy="28051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26329" y="5451515"/>
            <a:ext cx="30713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Deployment (Web App)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6826329" y="5923121"/>
            <a:ext cx="484405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Pickle model, integrate Flask UI for real-time predictions.</a:t>
            </a:r>
            <a:endParaRPr lang="en-US" sz="1550" dirty="0"/>
          </a:p>
        </p:txBody>
      </p:sp>
      <p:sp>
        <p:nvSpPr>
          <p:cNvPr id="22" name="Shape 12"/>
          <p:cNvSpPr/>
          <p:nvPr/>
        </p:nvSpPr>
        <p:spPr>
          <a:xfrm>
            <a:off x="6676668" y="6456998"/>
            <a:ext cx="7205782" cy="11430"/>
          </a:xfrm>
          <a:prstGeom prst="roundRect">
            <a:avLst>
              <a:gd name="adj" fmla="val 2617904"/>
            </a:avLst>
          </a:prstGeom>
          <a:solidFill>
            <a:srgbClr val="48A8E2"/>
          </a:solidFill>
          <a:ln/>
        </p:spPr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163" y="6491407"/>
            <a:ext cx="6550819" cy="1189553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66317" y="6945868"/>
            <a:ext cx="280511" cy="280511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1411" y="6690836"/>
            <a:ext cx="39644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 • Insights • Conclusion</a:t>
            </a:r>
            <a:endParaRPr lang="en-US" sz="2200" dirty="0"/>
          </a:p>
        </p:txBody>
      </p:sp>
      <p:sp>
        <p:nvSpPr>
          <p:cNvPr id="26" name="Text 14"/>
          <p:cNvSpPr/>
          <p:nvPr/>
        </p:nvSpPr>
        <p:spPr>
          <a:xfrm>
            <a:off x="7481411" y="7162443"/>
            <a:ext cx="462879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metrics, interpret findings, outline next steps.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56388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Structure 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2345174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Demographics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Age, Sex, Home Language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Mental Health History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Diagnosis, Medication, Therapy (past &amp; current)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Academic Performance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GPA, Matric marks, NBT scores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76344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Psychological Assessments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41567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ASRS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ADHD symptoms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488239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BDI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Depression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34912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Anxiety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81584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AUDIT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Alcohol use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7724" y="628257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AAS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Suicidality / Affect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141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Libraries Used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1977152"/>
            <a:ext cx="7468553" cy="5338167"/>
          </a:xfrm>
          <a:prstGeom prst="roundRect">
            <a:avLst>
              <a:gd name="adj" fmla="val 6726"/>
            </a:avLst>
          </a:prstGeom>
          <a:solidFill>
            <a:srgbClr val="0D0D3B"/>
          </a:solidFill>
          <a:ln/>
        </p:spPr>
      </p:sp>
      <p:sp>
        <p:nvSpPr>
          <p:cNvPr id="5" name="Shape 2"/>
          <p:cNvSpPr/>
          <p:nvPr/>
        </p:nvSpPr>
        <p:spPr>
          <a:xfrm>
            <a:off x="825818" y="1977152"/>
            <a:ext cx="7492365" cy="5338167"/>
          </a:xfrm>
          <a:prstGeom prst="roundRect">
            <a:avLst>
              <a:gd name="adj" fmla="val 673"/>
            </a:avLst>
          </a:prstGeom>
          <a:solidFill>
            <a:srgbClr val="0D0D3B"/>
          </a:solidFill>
          <a:ln/>
        </p:spPr>
      </p:sp>
      <p:sp>
        <p:nvSpPr>
          <p:cNvPr id="6" name="Text 3"/>
          <p:cNvSpPr/>
          <p:nvPr/>
        </p:nvSpPr>
        <p:spPr>
          <a:xfrm>
            <a:off x="1065133" y="2156579"/>
            <a:ext cx="7013734" cy="4979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pdimport numpy as npfrom sklearn.model_selection import train_test_split, GridSearchCVfrom sklearn.ensemble import RandomForestClassifierfrom sklearn.linear_model import LogisticRegressionfrom sklearn.metrics import classification_report, confusion_matriximport matplotlib.pyplot as pltimport seaborn as snsimport picklefrom flask import Flask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889" y="708898"/>
            <a:ext cx="4534972" cy="566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60889" y="1564838"/>
            <a:ext cx="3801189" cy="2576989"/>
          </a:xfrm>
          <a:prstGeom prst="roundRect">
            <a:avLst>
              <a:gd name="adj" fmla="val 1121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76392" y="1780342"/>
            <a:ext cx="2832378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Rename and Drop Columns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76392" y="2179320"/>
            <a:ext cx="3370183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rename()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+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improve readability and remove noise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376392" y="3020497"/>
            <a:ext cx="3370183" cy="905828"/>
          </a:xfrm>
          <a:prstGeom prst="roundRect">
            <a:avLst>
              <a:gd name="adj" fmla="val 31916"/>
            </a:avLst>
          </a:prstGeom>
          <a:solidFill>
            <a:srgbClr val="0D0D3B"/>
          </a:solidFill>
          <a:ln/>
        </p:spPr>
      </p:sp>
      <p:sp>
        <p:nvSpPr>
          <p:cNvPr id="8" name="Shape 5"/>
          <p:cNvSpPr/>
          <p:nvPr/>
        </p:nvSpPr>
        <p:spPr>
          <a:xfrm>
            <a:off x="6366867" y="3020497"/>
            <a:ext cx="3389233" cy="905828"/>
          </a:xfrm>
          <a:prstGeom prst="roundRect">
            <a:avLst>
              <a:gd name="adj" fmla="val 3192"/>
            </a:avLst>
          </a:prstGeom>
          <a:solidFill>
            <a:srgbClr val="0D0D3B"/>
          </a:solidFill>
          <a:ln/>
        </p:spPr>
      </p:sp>
      <p:sp>
        <p:nvSpPr>
          <p:cNvPr id="9" name="Text 6"/>
          <p:cNvSpPr/>
          <p:nvPr/>
        </p:nvSpPr>
        <p:spPr>
          <a:xfrm>
            <a:off x="6559510" y="3165038"/>
            <a:ext cx="300394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health_full.rename(columns={''}, inplace=True)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154722" y="1564838"/>
            <a:ext cx="3801189" cy="2576989"/>
          </a:xfrm>
          <a:prstGeom prst="roundRect">
            <a:avLst>
              <a:gd name="adj" fmla="val 1121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0225" y="1780342"/>
            <a:ext cx="298334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Missing  and incosistent data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70225" y="2179320"/>
            <a:ext cx="337018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Make data usable by filling in or removing gaps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370225" y="3012877"/>
            <a:ext cx="3370183" cy="905828"/>
          </a:xfrm>
          <a:prstGeom prst="roundRect">
            <a:avLst>
              <a:gd name="adj" fmla="val 31916"/>
            </a:avLst>
          </a:prstGeom>
          <a:solidFill>
            <a:srgbClr val="0D0D3B"/>
          </a:solidFill>
          <a:ln/>
        </p:spPr>
      </p:sp>
      <p:sp>
        <p:nvSpPr>
          <p:cNvPr id="14" name="Shape 11"/>
          <p:cNvSpPr/>
          <p:nvPr/>
        </p:nvSpPr>
        <p:spPr>
          <a:xfrm>
            <a:off x="10360700" y="3012877"/>
            <a:ext cx="3389233" cy="905828"/>
          </a:xfrm>
          <a:prstGeom prst="roundRect">
            <a:avLst>
              <a:gd name="adj" fmla="val 3192"/>
            </a:avLst>
          </a:prstGeom>
          <a:solidFill>
            <a:srgbClr val="0D0D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553343" y="3157418"/>
            <a:ext cx="300394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health['symptom_list'] = health['symptom_list'].fillna('No')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60889" y="4334470"/>
            <a:ext cx="3801189" cy="3186113"/>
          </a:xfrm>
          <a:prstGeom prst="roundRect">
            <a:avLst>
              <a:gd name="adj" fmla="val 907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76392" y="4549973"/>
            <a:ext cx="226742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 variables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376392" y="4948952"/>
            <a:ext cx="337018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target columns through methods and fuctions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376392" y="5782508"/>
            <a:ext cx="3370183" cy="1522571"/>
          </a:xfrm>
          <a:prstGeom prst="roundRect">
            <a:avLst>
              <a:gd name="adj" fmla="val 18988"/>
            </a:avLst>
          </a:prstGeom>
          <a:solidFill>
            <a:srgbClr val="0D0D3B"/>
          </a:solidFill>
          <a:ln/>
        </p:spPr>
      </p:sp>
      <p:sp>
        <p:nvSpPr>
          <p:cNvPr id="20" name="Shape 17"/>
          <p:cNvSpPr/>
          <p:nvPr/>
        </p:nvSpPr>
        <p:spPr>
          <a:xfrm>
            <a:off x="6366867" y="5782508"/>
            <a:ext cx="3389233" cy="1522571"/>
          </a:xfrm>
          <a:prstGeom prst="roundRect">
            <a:avLst>
              <a:gd name="adj" fmla="val 1899"/>
            </a:avLst>
          </a:prstGeom>
          <a:solidFill>
            <a:srgbClr val="0D0D3B"/>
          </a:solidFill>
          <a:ln/>
        </p:spPr>
      </p:sp>
      <p:sp>
        <p:nvSpPr>
          <p:cNvPr id="21" name="Text 18"/>
          <p:cNvSpPr/>
          <p:nvPr/>
        </p:nvSpPr>
        <p:spPr>
          <a:xfrm>
            <a:off x="6559510" y="5927050"/>
            <a:ext cx="3003947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adhd(row):    return health['ADHD'] = (  (health['v1'] &gt;= ) |(health['v2'] &gt;=)).astype(int)</a:t>
            </a:r>
            <a:endParaRPr lang="en-US" sz="1500" dirty="0"/>
          </a:p>
        </p:txBody>
      </p:sp>
      <p:sp>
        <p:nvSpPr>
          <p:cNvPr id="22" name="Shape 19"/>
          <p:cNvSpPr/>
          <p:nvPr/>
        </p:nvSpPr>
        <p:spPr>
          <a:xfrm>
            <a:off x="10154722" y="4334470"/>
            <a:ext cx="3801189" cy="3186113"/>
          </a:xfrm>
          <a:prstGeom prst="roundRect">
            <a:avLst>
              <a:gd name="adj" fmla="val 907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0370225" y="4549973"/>
            <a:ext cx="226742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Label Encoding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0370225" y="4948952"/>
            <a:ext cx="337018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 text categories into numbers for machine learning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10370225" y="5782508"/>
            <a:ext cx="3370183" cy="1522571"/>
          </a:xfrm>
          <a:prstGeom prst="roundRect">
            <a:avLst>
              <a:gd name="adj" fmla="val 18988"/>
            </a:avLst>
          </a:prstGeom>
          <a:solidFill>
            <a:srgbClr val="0D0D3B"/>
          </a:solidFill>
          <a:ln/>
        </p:spPr>
      </p:sp>
      <p:sp>
        <p:nvSpPr>
          <p:cNvPr id="26" name="Shape 23"/>
          <p:cNvSpPr/>
          <p:nvPr/>
        </p:nvSpPr>
        <p:spPr>
          <a:xfrm>
            <a:off x="10360700" y="5782508"/>
            <a:ext cx="3389233" cy="1522571"/>
          </a:xfrm>
          <a:prstGeom prst="roundRect">
            <a:avLst>
              <a:gd name="adj" fmla="val 1899"/>
            </a:avLst>
          </a:prstGeom>
          <a:solidFill>
            <a:srgbClr val="0D0D3B"/>
          </a:solidFill>
          <a:ln/>
        </p:spPr>
      </p:sp>
      <p:sp>
        <p:nvSpPr>
          <p:cNvPr id="27" name="Text 24"/>
          <p:cNvSpPr/>
          <p:nvPr/>
        </p:nvSpPr>
        <p:spPr>
          <a:xfrm>
            <a:off x="10553343" y="5927050"/>
            <a:ext cx="3003947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le= preprocessing. LabelEncoder()health["diagnosed"]=le.fit_transform(health["diagnosed"])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383" y="460653"/>
            <a:ext cx="3942398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Visualisation 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86383" y="1372076"/>
            <a:ext cx="236541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Types of graphs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586383" y="1856184"/>
            <a:ext cx="167521" cy="1285042"/>
          </a:xfrm>
          <a:prstGeom prst="roundRect">
            <a:avLst>
              <a:gd name="adj" fmla="val 150028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21425" y="2023705"/>
            <a:ext cx="197119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Boxplot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21425" y="2437686"/>
            <a:ext cx="5912048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Shows the distribution, central tendency, and variability, highlighting outliers and comparing groups.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837605" y="3308747"/>
            <a:ext cx="167521" cy="1017032"/>
          </a:xfrm>
          <a:prstGeom prst="roundRect">
            <a:avLst>
              <a:gd name="adj" fmla="val 150028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72647" y="3476268"/>
            <a:ext cx="197119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Heatmap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72647" y="3890248"/>
            <a:ext cx="566082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Visualises the correlation between variables, using colour gradients.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1088946" y="4493300"/>
            <a:ext cx="167521" cy="1285042"/>
          </a:xfrm>
          <a:prstGeom prst="roundRect">
            <a:avLst>
              <a:gd name="adj" fmla="val 150028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23987" y="4660821"/>
            <a:ext cx="197119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Violinplot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423987" y="5074801"/>
            <a:ext cx="5409486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show the full distribution and density of grades across diagnosed groups, highlighting central tendency and spread.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1340287" y="5945862"/>
            <a:ext cx="167521" cy="1285042"/>
          </a:xfrm>
          <a:prstGeom prst="roundRect">
            <a:avLst>
              <a:gd name="adj" fmla="val 150028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675328" y="6113383"/>
            <a:ext cx="197119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Count plot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675328" y="6527363"/>
            <a:ext cx="5158145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 the frequency of diagnosed vs. healthy individuals within each gender group.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249716" y="1372076"/>
            <a:ext cx="236541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Types</a:t>
            </a:r>
            <a:endParaRPr lang="en-US" sz="18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9716" y="1856184"/>
            <a:ext cx="3296126" cy="2037159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249716" y="4060865"/>
            <a:ext cx="197119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Box plot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249716" y="4474845"/>
            <a:ext cx="329612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Score distribution comparison</a:t>
            </a:r>
            <a:endParaRPr lang="en-US" sz="130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273" y="1856184"/>
            <a:ext cx="3296245" cy="2037159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0755273" y="4060865"/>
            <a:ext cx="197119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Heatmap</a:t>
            </a:r>
            <a:endParaRPr lang="en-US" sz="1550" dirty="0"/>
          </a:p>
        </p:txBody>
      </p:sp>
      <p:sp>
        <p:nvSpPr>
          <p:cNvPr id="22" name="Text 18"/>
          <p:cNvSpPr/>
          <p:nvPr/>
        </p:nvSpPr>
        <p:spPr>
          <a:xfrm>
            <a:off x="10755273" y="4474845"/>
            <a:ext cx="329624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Variable relationship strength</a:t>
            </a:r>
            <a:endParaRPr lang="en-US" sz="1300" dirty="0"/>
          </a:p>
        </p:txBody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716" y="5077897"/>
            <a:ext cx="3296126" cy="2037159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7249716" y="7282577"/>
            <a:ext cx="197119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Violin plot</a:t>
            </a:r>
            <a:endParaRPr lang="en-US" sz="1550" dirty="0"/>
          </a:p>
        </p:txBody>
      </p:sp>
      <p:sp>
        <p:nvSpPr>
          <p:cNvPr id="25" name="Text 20"/>
          <p:cNvSpPr/>
          <p:nvPr/>
        </p:nvSpPr>
        <p:spPr>
          <a:xfrm>
            <a:off x="7249716" y="7696557"/>
            <a:ext cx="329612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Grade distribution comparison</a:t>
            </a:r>
            <a:endParaRPr lang="en-US" sz="1300" dirty="0"/>
          </a:p>
        </p:txBody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273" y="5077897"/>
            <a:ext cx="3296245" cy="2037159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10755273" y="7282577"/>
            <a:ext cx="197119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Count Plot</a:t>
            </a:r>
            <a:endParaRPr lang="en-US" sz="1550" dirty="0"/>
          </a:p>
        </p:txBody>
      </p:sp>
      <p:sp>
        <p:nvSpPr>
          <p:cNvPr id="28" name="Text 22"/>
          <p:cNvSpPr/>
          <p:nvPr/>
        </p:nvSpPr>
        <p:spPr>
          <a:xfrm>
            <a:off x="10755273" y="7696557"/>
            <a:ext cx="329624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Diagnosis by gender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32936" y="641628"/>
            <a:ext cx="7785973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Training &amp; Evaluation Workflow</a:t>
            </a:r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endParaRPr lang="en-US" sz="3350" dirty="0"/>
          </a:p>
        </p:txBody>
      </p:sp>
      <p:sp>
        <p:nvSpPr>
          <p:cNvPr id="5" name="Shape 2"/>
          <p:cNvSpPr/>
          <p:nvPr/>
        </p:nvSpPr>
        <p:spPr>
          <a:xfrm>
            <a:off x="7303770" y="1444704"/>
            <a:ext cx="22860" cy="6143149"/>
          </a:xfrm>
          <a:prstGeom prst="roundRect">
            <a:avLst>
              <a:gd name="adj" fmla="val 118664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592193" y="1636633"/>
            <a:ext cx="542449" cy="22860"/>
          </a:xfrm>
          <a:prstGeom prst="roundRect">
            <a:avLst>
              <a:gd name="adj" fmla="val 1186640"/>
            </a:avLst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7111782" y="1444704"/>
            <a:ext cx="406837" cy="406837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87505" y="1488519"/>
            <a:ext cx="25527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3785235" y="1506855"/>
            <a:ext cx="262580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Define Target and Features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32936" y="1881188"/>
            <a:ext cx="577810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the variable to predict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2936" y="2373868"/>
            <a:ext cx="5778103" cy="849868"/>
          </a:xfrm>
          <a:prstGeom prst="roundRect">
            <a:avLst>
              <a:gd name="adj" fmla="val 31919"/>
            </a:avLst>
          </a:prstGeom>
          <a:solidFill>
            <a:srgbClr val="0D0D3B"/>
          </a:solidFill>
          <a:ln/>
        </p:spPr>
      </p:sp>
      <p:sp>
        <p:nvSpPr>
          <p:cNvPr id="12" name="Shape 9"/>
          <p:cNvSpPr/>
          <p:nvPr/>
        </p:nvSpPr>
        <p:spPr>
          <a:xfrm>
            <a:off x="624007" y="2373868"/>
            <a:ext cx="5795962" cy="849868"/>
          </a:xfrm>
          <a:prstGeom prst="roundRect">
            <a:avLst>
              <a:gd name="adj" fmla="val 3192"/>
            </a:avLst>
          </a:prstGeom>
          <a:solidFill>
            <a:srgbClr val="0D0D3B"/>
          </a:solidFill>
          <a:ln/>
        </p:spPr>
      </p:sp>
      <p:sp>
        <p:nvSpPr>
          <p:cNvPr id="13" name="Text 10"/>
          <p:cNvSpPr/>
          <p:nvPr/>
        </p:nvSpPr>
        <p:spPr>
          <a:xfrm>
            <a:off x="804743" y="2509480"/>
            <a:ext cx="5434489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y=health['Target']x=health.drop(columns=['diagnosed'])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495758" y="2721531"/>
            <a:ext cx="542449" cy="22860"/>
          </a:xfrm>
          <a:prstGeom prst="roundRect">
            <a:avLst>
              <a:gd name="adj" fmla="val 1186640"/>
            </a:avLst>
          </a:prstGeom>
          <a:solidFill>
            <a:srgbClr val="D7425E"/>
          </a:solidFill>
          <a:ln/>
        </p:spPr>
      </p:sp>
      <p:sp>
        <p:nvSpPr>
          <p:cNvPr id="15" name="Shape 12"/>
          <p:cNvSpPr/>
          <p:nvPr/>
        </p:nvSpPr>
        <p:spPr>
          <a:xfrm>
            <a:off x="7111782" y="2529602"/>
            <a:ext cx="406837" cy="406837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187505" y="2573417"/>
            <a:ext cx="25527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8219361" y="2591753"/>
            <a:ext cx="212752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Train-Test Split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8219361" y="2966085"/>
            <a:ext cx="577810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Split the data while keeping label proportions balanced for fair evaluation.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8219361" y="3458766"/>
            <a:ext cx="5778103" cy="849868"/>
          </a:xfrm>
          <a:prstGeom prst="roundRect">
            <a:avLst>
              <a:gd name="adj" fmla="val 31919"/>
            </a:avLst>
          </a:prstGeom>
          <a:solidFill>
            <a:srgbClr val="0D0D3B"/>
          </a:solidFill>
          <a:ln/>
        </p:spPr>
      </p:sp>
      <p:sp>
        <p:nvSpPr>
          <p:cNvPr id="20" name="Shape 17"/>
          <p:cNvSpPr/>
          <p:nvPr/>
        </p:nvSpPr>
        <p:spPr>
          <a:xfrm>
            <a:off x="8210431" y="3458766"/>
            <a:ext cx="5795962" cy="849868"/>
          </a:xfrm>
          <a:prstGeom prst="roundRect">
            <a:avLst>
              <a:gd name="adj" fmla="val 3192"/>
            </a:avLst>
          </a:prstGeom>
          <a:solidFill>
            <a:srgbClr val="0D0D3B"/>
          </a:solidFill>
          <a:ln/>
        </p:spPr>
      </p:sp>
      <p:sp>
        <p:nvSpPr>
          <p:cNvPr id="21" name="Text 18"/>
          <p:cNvSpPr/>
          <p:nvPr/>
        </p:nvSpPr>
        <p:spPr>
          <a:xfrm>
            <a:off x="8391168" y="3594378"/>
            <a:ext cx="5434489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x_train, x_test, y_train, y_test = train_test_split(x, y, stratify=y, random_state=42)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6592193" y="3791783"/>
            <a:ext cx="542449" cy="22860"/>
          </a:xfrm>
          <a:prstGeom prst="roundRect">
            <a:avLst>
              <a:gd name="adj" fmla="val 1186640"/>
            </a:avLst>
          </a:prstGeom>
          <a:solidFill>
            <a:srgbClr val="DD785E"/>
          </a:solidFill>
          <a:ln/>
        </p:spPr>
      </p:sp>
      <p:sp>
        <p:nvSpPr>
          <p:cNvPr id="23" name="Shape 20"/>
          <p:cNvSpPr/>
          <p:nvPr/>
        </p:nvSpPr>
        <p:spPr>
          <a:xfrm>
            <a:off x="7111782" y="3599855"/>
            <a:ext cx="406837" cy="406837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7505" y="3675578"/>
            <a:ext cx="255270" cy="255270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4178260" y="3662005"/>
            <a:ext cx="223277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Choose &amp; Train Models</a:t>
            </a:r>
            <a:endParaRPr lang="en-US" sz="1650" dirty="0"/>
          </a:p>
        </p:txBody>
      </p:sp>
      <p:sp>
        <p:nvSpPr>
          <p:cNvPr id="26" name="Text 22"/>
          <p:cNvSpPr/>
          <p:nvPr/>
        </p:nvSpPr>
        <p:spPr>
          <a:xfrm>
            <a:off x="632936" y="4036338"/>
            <a:ext cx="577810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Call the model type and fit it on the training data</a:t>
            </a:r>
            <a:endParaRPr lang="en-US" sz="1400" dirty="0"/>
          </a:p>
        </p:txBody>
      </p:sp>
      <p:sp>
        <p:nvSpPr>
          <p:cNvPr id="27" name="Shape 23"/>
          <p:cNvSpPr/>
          <p:nvPr/>
        </p:nvSpPr>
        <p:spPr>
          <a:xfrm>
            <a:off x="632936" y="4529018"/>
            <a:ext cx="5778103" cy="849868"/>
          </a:xfrm>
          <a:prstGeom prst="roundRect">
            <a:avLst>
              <a:gd name="adj" fmla="val 31919"/>
            </a:avLst>
          </a:prstGeom>
          <a:solidFill>
            <a:srgbClr val="0D0D3B"/>
          </a:solidFill>
          <a:ln/>
        </p:spPr>
      </p:sp>
      <p:sp>
        <p:nvSpPr>
          <p:cNvPr id="28" name="Shape 24"/>
          <p:cNvSpPr/>
          <p:nvPr/>
        </p:nvSpPr>
        <p:spPr>
          <a:xfrm>
            <a:off x="624007" y="4529018"/>
            <a:ext cx="5795962" cy="849868"/>
          </a:xfrm>
          <a:prstGeom prst="roundRect">
            <a:avLst>
              <a:gd name="adj" fmla="val 3192"/>
            </a:avLst>
          </a:prstGeom>
          <a:solidFill>
            <a:srgbClr val="0D0D3B"/>
          </a:solidFill>
          <a:ln/>
        </p:spPr>
      </p:sp>
      <p:sp>
        <p:nvSpPr>
          <p:cNvPr id="29" name="Text 25"/>
          <p:cNvSpPr/>
          <p:nvPr/>
        </p:nvSpPr>
        <p:spPr>
          <a:xfrm>
            <a:off x="804743" y="4664631"/>
            <a:ext cx="5434489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tree_model = DecisionTreeClassifier() tree_model.fit(x_train, y_train)</a:t>
            </a:r>
            <a:endParaRPr lang="en-US" sz="1400" dirty="0"/>
          </a:p>
        </p:txBody>
      </p:sp>
      <p:sp>
        <p:nvSpPr>
          <p:cNvPr id="30" name="Shape 26"/>
          <p:cNvSpPr/>
          <p:nvPr/>
        </p:nvSpPr>
        <p:spPr>
          <a:xfrm>
            <a:off x="7495758" y="4862155"/>
            <a:ext cx="542449" cy="22860"/>
          </a:xfrm>
          <a:prstGeom prst="roundRect">
            <a:avLst>
              <a:gd name="adj" fmla="val 1186640"/>
            </a:avLst>
          </a:prstGeom>
          <a:solidFill>
            <a:srgbClr val="48A8E2"/>
          </a:solidFill>
          <a:ln/>
        </p:spPr>
      </p:sp>
      <p:sp>
        <p:nvSpPr>
          <p:cNvPr id="31" name="Shape 27"/>
          <p:cNvSpPr/>
          <p:nvPr/>
        </p:nvSpPr>
        <p:spPr>
          <a:xfrm>
            <a:off x="7111782" y="4670227"/>
            <a:ext cx="406837" cy="406837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32" name="Text 28"/>
          <p:cNvSpPr/>
          <p:nvPr/>
        </p:nvSpPr>
        <p:spPr>
          <a:xfrm>
            <a:off x="7187505" y="4714042"/>
            <a:ext cx="25527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33" name="Text 29"/>
          <p:cNvSpPr/>
          <p:nvPr/>
        </p:nvSpPr>
        <p:spPr>
          <a:xfrm>
            <a:off x="8219361" y="4732377"/>
            <a:ext cx="212752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 on Test Data</a:t>
            </a:r>
            <a:endParaRPr lang="en-US" sz="1650" dirty="0"/>
          </a:p>
        </p:txBody>
      </p:sp>
      <p:sp>
        <p:nvSpPr>
          <p:cNvPr id="34" name="Text 30"/>
          <p:cNvSpPr/>
          <p:nvPr/>
        </p:nvSpPr>
        <p:spPr>
          <a:xfrm>
            <a:off x="8219361" y="5106710"/>
            <a:ext cx="577810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 predictions using the trained model</a:t>
            </a:r>
            <a:endParaRPr lang="en-US" sz="1400" dirty="0"/>
          </a:p>
        </p:txBody>
      </p:sp>
      <p:sp>
        <p:nvSpPr>
          <p:cNvPr id="35" name="Shape 31"/>
          <p:cNvSpPr/>
          <p:nvPr/>
        </p:nvSpPr>
        <p:spPr>
          <a:xfrm>
            <a:off x="8219361" y="5599390"/>
            <a:ext cx="5778103" cy="560546"/>
          </a:xfrm>
          <a:prstGeom prst="roundRect">
            <a:avLst>
              <a:gd name="adj" fmla="val 48393"/>
            </a:avLst>
          </a:prstGeom>
          <a:solidFill>
            <a:srgbClr val="0D0D3B"/>
          </a:solidFill>
          <a:ln/>
        </p:spPr>
      </p:sp>
      <p:sp>
        <p:nvSpPr>
          <p:cNvPr id="36" name="Shape 32"/>
          <p:cNvSpPr/>
          <p:nvPr/>
        </p:nvSpPr>
        <p:spPr>
          <a:xfrm>
            <a:off x="8210431" y="5599390"/>
            <a:ext cx="5795962" cy="560546"/>
          </a:xfrm>
          <a:prstGeom prst="roundRect">
            <a:avLst>
              <a:gd name="adj" fmla="val 4839"/>
            </a:avLst>
          </a:prstGeom>
          <a:solidFill>
            <a:srgbClr val="0D0D3B"/>
          </a:solidFill>
          <a:ln/>
        </p:spPr>
      </p:sp>
      <p:sp>
        <p:nvSpPr>
          <p:cNvPr id="37" name="Text 33"/>
          <p:cNvSpPr/>
          <p:nvPr/>
        </p:nvSpPr>
        <p:spPr>
          <a:xfrm>
            <a:off x="8391168" y="5735003"/>
            <a:ext cx="543448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y_pred = SVM_model.predict(x_test_scaled)</a:t>
            </a:r>
            <a:endParaRPr lang="en-US" sz="1400" dirty="0"/>
          </a:p>
        </p:txBody>
      </p:sp>
      <p:sp>
        <p:nvSpPr>
          <p:cNvPr id="38" name="Text 34"/>
          <p:cNvSpPr/>
          <p:nvPr/>
        </p:nvSpPr>
        <p:spPr>
          <a:xfrm>
            <a:off x="8219361" y="6363295"/>
            <a:ext cx="577810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39" name="Shape 35"/>
          <p:cNvSpPr/>
          <p:nvPr/>
        </p:nvSpPr>
        <p:spPr>
          <a:xfrm>
            <a:off x="6592193" y="6034088"/>
            <a:ext cx="542449" cy="22860"/>
          </a:xfrm>
          <a:prstGeom prst="roundRect">
            <a:avLst>
              <a:gd name="adj" fmla="val 1186640"/>
            </a:avLst>
          </a:prstGeom>
          <a:solidFill>
            <a:srgbClr val="59ABA9"/>
          </a:solidFill>
          <a:ln/>
        </p:spPr>
      </p:sp>
      <p:sp>
        <p:nvSpPr>
          <p:cNvPr id="40" name="Shape 36"/>
          <p:cNvSpPr/>
          <p:nvPr/>
        </p:nvSpPr>
        <p:spPr>
          <a:xfrm>
            <a:off x="7111782" y="5842159"/>
            <a:ext cx="406837" cy="406837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</p:sp>
      <p:sp>
        <p:nvSpPr>
          <p:cNvPr id="41" name="Text 37"/>
          <p:cNvSpPr/>
          <p:nvPr/>
        </p:nvSpPr>
        <p:spPr>
          <a:xfrm>
            <a:off x="7187505" y="5885974"/>
            <a:ext cx="25527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42" name="Text 38"/>
          <p:cNvSpPr/>
          <p:nvPr/>
        </p:nvSpPr>
        <p:spPr>
          <a:xfrm>
            <a:off x="3620453" y="5904309"/>
            <a:ext cx="2790587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Evaluate Model Performance</a:t>
            </a:r>
            <a:endParaRPr lang="en-US" sz="1650" dirty="0"/>
          </a:p>
        </p:txBody>
      </p:sp>
      <p:sp>
        <p:nvSpPr>
          <p:cNvPr id="43" name="Text 39"/>
          <p:cNvSpPr/>
          <p:nvPr/>
        </p:nvSpPr>
        <p:spPr>
          <a:xfrm>
            <a:off x="632936" y="6278642"/>
            <a:ext cx="577810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model accuracy</a:t>
            </a:r>
            <a:endParaRPr lang="en-US" sz="1400" dirty="0"/>
          </a:p>
        </p:txBody>
      </p:sp>
      <p:sp>
        <p:nvSpPr>
          <p:cNvPr id="44" name="Shape 40"/>
          <p:cNvSpPr/>
          <p:nvPr/>
        </p:nvSpPr>
        <p:spPr>
          <a:xfrm>
            <a:off x="632936" y="6771323"/>
            <a:ext cx="5778103" cy="560546"/>
          </a:xfrm>
          <a:prstGeom prst="roundRect">
            <a:avLst>
              <a:gd name="adj" fmla="val 48393"/>
            </a:avLst>
          </a:prstGeom>
          <a:solidFill>
            <a:srgbClr val="0D0D3B"/>
          </a:solidFill>
          <a:ln/>
        </p:spPr>
      </p:sp>
      <p:sp>
        <p:nvSpPr>
          <p:cNvPr id="45" name="Shape 41"/>
          <p:cNvSpPr/>
          <p:nvPr/>
        </p:nvSpPr>
        <p:spPr>
          <a:xfrm>
            <a:off x="624007" y="6771323"/>
            <a:ext cx="5795962" cy="560546"/>
          </a:xfrm>
          <a:prstGeom prst="roundRect">
            <a:avLst>
              <a:gd name="adj" fmla="val 4839"/>
            </a:avLst>
          </a:prstGeom>
          <a:solidFill>
            <a:srgbClr val="0D0D3B"/>
          </a:solidFill>
          <a:ln/>
        </p:spPr>
      </p:sp>
      <p:sp>
        <p:nvSpPr>
          <p:cNvPr id="46" name="Text 42"/>
          <p:cNvSpPr/>
          <p:nvPr/>
        </p:nvSpPr>
        <p:spPr>
          <a:xfrm>
            <a:off x="804743" y="6906935"/>
            <a:ext cx="543448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accuracy = accuracy_score(y_test, y_pred)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31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Selection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115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614761" y="20115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430298" y="3832741"/>
            <a:ext cx="1828919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96.2%</a:t>
            </a:r>
            <a:endParaRPr lang="en-US" sz="3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558" y="2938939"/>
            <a:ext cx="2230517" cy="223051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784" y="5468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SVM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7724" y="5964079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Works well by finding the best boundary to separate groups, so it diagnoses yes or no accurately.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743807" y="3832741"/>
            <a:ext cx="1828919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89.8%</a:t>
            </a:r>
            <a:endParaRPr lang="en-US" sz="34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068" y="2938939"/>
            <a:ext cx="2230517" cy="223051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250293" y="5468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151233" y="5964079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classification, predicts probabilities clearly, so it fits binary outcomes like ADHD status accurately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8057317" y="3832741"/>
            <a:ext cx="1828919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79.4%</a:t>
            </a:r>
            <a:endParaRPr lang="en-US" sz="34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77" y="2938939"/>
            <a:ext cx="2230517" cy="223051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63803" y="5468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64743" y="5964079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capture some non-linear patterns but overfits or misses subtle details, leading to lower accuracy.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11370826" y="3832741"/>
            <a:ext cx="1829038" cy="442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62.1%</a:t>
            </a:r>
            <a:endParaRPr lang="en-US" sz="34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0087" y="2938939"/>
            <a:ext cx="2230636" cy="223063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877312" y="5468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OLS Regression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10778252" y="5964198"/>
            <a:ext cx="301442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Meant for continuous predictions, not categories, so it struggles to classify ADHD status precisely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2025-11-23T09:01:35Z</dcterms:created>
  <dcterms:modified xsi:type="dcterms:W3CDTF">2025-11-23T09:01:35Z</dcterms:modified>
</cp:coreProperties>
</file>